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67" r:id="rId4"/>
    <p:sldId id="258" r:id="rId5"/>
    <p:sldId id="260" r:id="rId6"/>
    <p:sldId id="259" r:id="rId7"/>
    <p:sldId id="261" r:id="rId8"/>
    <p:sldId id="263" r:id="rId9"/>
    <p:sldId id="268" r:id="rId10"/>
    <p:sldId id="270" r:id="rId11"/>
    <p:sldId id="271" r:id="rId12"/>
    <p:sldId id="265" r:id="rId13"/>
    <p:sldId id="273" r:id="rId14"/>
    <p:sldId id="272" r:id="rId15"/>
    <p:sldId id="274" r:id="rId16"/>
    <p:sldId id="266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54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31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534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844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61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897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19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02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896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13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91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6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8A656C-0806-4677-A38B-DA5DF0F3C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953833-44EF-41BE-A000-0ABE3DE3AE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4906" b="1082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EF8C6D-8BB3-473A-9607-D7381CC5C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88580" y="643467"/>
            <a:ext cx="3859952" cy="5215839"/>
          </a:xfrm>
          <a:prstGeom prst="roundRect">
            <a:avLst>
              <a:gd name="adj" fmla="val 265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3CB39D8-0EB5-45E9-A47B-15F2D0E72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79080" y="795509"/>
            <a:ext cx="3507023" cy="3011340"/>
          </a:xfrm>
        </p:spPr>
        <p:txBody>
          <a:bodyPr>
            <a:normAutofit/>
          </a:bodyPr>
          <a:lstStyle/>
          <a:p>
            <a:r>
              <a:rPr lang="nl-NL" sz="4800" dirty="0"/>
              <a:t>Hoofdstuk 11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0C2922F-928C-473D-AB0D-29773C489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9080" y="3898924"/>
            <a:ext cx="3507023" cy="1777878"/>
          </a:xfrm>
        </p:spPr>
        <p:txBody>
          <a:bodyPr>
            <a:normAutofit/>
          </a:bodyPr>
          <a:lstStyle/>
          <a:p>
            <a:r>
              <a:rPr lang="nl-NL" dirty="0"/>
              <a:t>Herhalen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DCFDFFB9-D302-4A05-A770-D33232254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90584" y="830591"/>
            <a:ext cx="2987899" cy="2987899"/>
          </a:xfrm>
          <a:prstGeom prst="arc">
            <a:avLst>
              <a:gd name="adj1" fmla="val 16200000"/>
              <a:gd name="adj2" fmla="val 114657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728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61FA19-5669-4EB1-A237-0CD8E296D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Alles door elkaar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291817C-8C3C-4AF2-B860-BDFA72A4C2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1312"/>
                <a:ext cx="4568687" cy="1672949"/>
              </a:xfrm>
              <a:ln>
                <a:solidFill>
                  <a:schemeClr val="accent1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sz="2000" dirty="0"/>
                  <a:t>a. x² - 144 = 0 </a:t>
                </a:r>
              </a:p>
              <a:p>
                <a:pPr marL="0" indent="0">
                  <a:buNone/>
                </a:pPr>
                <a:r>
                  <a:rPr lang="nl-NL" sz="2000" dirty="0"/>
                  <a:t>x² = 144</a:t>
                </a:r>
              </a:p>
              <a:p>
                <a:pPr marL="0" indent="0">
                  <a:buNone/>
                </a:pPr>
                <a:r>
                  <a:rPr lang="nl-NL" sz="2000" dirty="0"/>
                  <a:t>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e>
                    </m:rad>
                  </m:oMath>
                </a14:m>
                <a:r>
                  <a:rPr lang="nl-NL" sz="2000" dirty="0"/>
                  <a:t> 	v 	x = 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e>
                    </m:rad>
                  </m:oMath>
                </a14:m>
                <a:endParaRPr lang="nl-NL" sz="2000" dirty="0"/>
              </a:p>
              <a:p>
                <a:pPr marL="0" indent="0">
                  <a:buNone/>
                </a:pPr>
                <a:r>
                  <a:rPr lang="nl-NL" sz="2000" dirty="0"/>
                  <a:t>x = 12	v	x = -12 </a:t>
                </a:r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291817C-8C3C-4AF2-B860-BDFA72A4C2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1312"/>
                <a:ext cx="4568687" cy="1672949"/>
              </a:xfrm>
              <a:blipFill>
                <a:blip r:embed="rId2"/>
                <a:stretch>
                  <a:fillRect l="-1332" t="-2888" b="-180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98126BE-89E4-4391-8D61-FCBC3187F521}"/>
              </a:ext>
            </a:extLst>
          </p:cNvPr>
          <p:cNvSpPr txBox="1">
            <a:spLocks/>
          </p:cNvSpPr>
          <p:nvPr/>
        </p:nvSpPr>
        <p:spPr>
          <a:xfrm>
            <a:off x="2660373" y="3293165"/>
            <a:ext cx="4568687" cy="28823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b. 8x – 20 = -x²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x² + 8x – 20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Product: -20	Som: 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10</a:t>
            </a:r>
            <a:r>
              <a:rPr lang="nl-NL" sz="2000" dirty="0">
                <a:latin typeface="Century Gothic" panose="020B0502020202020204" pitchFamily="34" charset="0"/>
              </a:rPr>
              <a:t>●-2 = -20	10 + -2 = 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>
                <a:latin typeface="Century Gothic" panose="020B0502020202020204" pitchFamily="34" charset="0"/>
              </a:rPr>
              <a:t>(x + 10)(x – 2)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x + 10 = 0	v	x – 2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x = -10		v	x = 2</a:t>
            </a:r>
          </a:p>
        </p:txBody>
      </p:sp>
    </p:spTree>
    <p:extLst>
      <p:ext uri="{BB962C8B-B14F-4D97-AF65-F5344CB8AC3E}">
        <p14:creationId xmlns:p14="http://schemas.microsoft.com/office/powerpoint/2010/main" val="23115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61FA19-5669-4EB1-A237-0CD8E296D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Alles door elkaar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291817C-8C3C-4AF2-B860-BDFA72A4C2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1312"/>
                <a:ext cx="4568687" cy="1672949"/>
              </a:xfrm>
              <a:ln>
                <a:solidFill>
                  <a:schemeClr val="accent1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sz="2000" dirty="0"/>
                  <a:t>a. x² - 144 = 0 </a:t>
                </a:r>
              </a:p>
              <a:p>
                <a:pPr marL="0" indent="0">
                  <a:buNone/>
                </a:pPr>
                <a:r>
                  <a:rPr lang="nl-NL" sz="2000" dirty="0"/>
                  <a:t>x² = 144</a:t>
                </a:r>
              </a:p>
              <a:p>
                <a:pPr marL="0" indent="0">
                  <a:buNone/>
                </a:pPr>
                <a:r>
                  <a:rPr lang="nl-NL" sz="2000" dirty="0"/>
                  <a:t>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e>
                    </m:rad>
                  </m:oMath>
                </a14:m>
                <a:r>
                  <a:rPr lang="nl-NL" sz="2000" dirty="0"/>
                  <a:t> 	v 	x = 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e>
                    </m:rad>
                  </m:oMath>
                </a14:m>
                <a:endParaRPr lang="nl-NL" sz="2000" dirty="0"/>
              </a:p>
              <a:p>
                <a:pPr marL="0" indent="0">
                  <a:buNone/>
                </a:pPr>
                <a:r>
                  <a:rPr lang="nl-NL" sz="2000" dirty="0"/>
                  <a:t>x = 12	v	x = -12 </a:t>
                </a:r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291817C-8C3C-4AF2-B860-BDFA72A4C2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1312"/>
                <a:ext cx="4568687" cy="1672949"/>
              </a:xfrm>
              <a:blipFill>
                <a:blip r:embed="rId2"/>
                <a:stretch>
                  <a:fillRect l="-1332" t="-2888" b="-180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98126BE-89E4-4391-8D61-FCBC3187F521}"/>
              </a:ext>
            </a:extLst>
          </p:cNvPr>
          <p:cNvSpPr txBox="1">
            <a:spLocks/>
          </p:cNvSpPr>
          <p:nvPr/>
        </p:nvSpPr>
        <p:spPr>
          <a:xfrm>
            <a:off x="2660373" y="3293165"/>
            <a:ext cx="4568687" cy="28823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b. 8x – 20 = -x²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x² + 8x – 20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Product: -20	Som: 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10</a:t>
            </a:r>
            <a:r>
              <a:rPr lang="nl-NL" sz="2000" dirty="0">
                <a:latin typeface="Century Gothic" panose="020B0502020202020204" pitchFamily="34" charset="0"/>
              </a:rPr>
              <a:t>●-2 = -20	10 + -2 = 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>
                <a:latin typeface="Century Gothic" panose="020B0502020202020204" pitchFamily="34" charset="0"/>
              </a:rPr>
              <a:t>(x + 10)(x – 2)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x + 10 = 0	v	x – 2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/>
              <a:t>x = -10		v	x = 2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B5FA054-BC7C-471A-84B0-A8324F4FE373}"/>
              </a:ext>
            </a:extLst>
          </p:cNvPr>
          <p:cNvSpPr/>
          <p:nvPr/>
        </p:nvSpPr>
        <p:spPr>
          <a:xfrm>
            <a:off x="7471280" y="2206628"/>
            <a:ext cx="3882520" cy="280076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>
                <a:solidFill>
                  <a:schemeClr val="tx1"/>
                </a:solidFill>
              </a:rPr>
              <a:t>c. 40x² + 18x = 2x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>
                <a:solidFill>
                  <a:schemeClr val="tx1"/>
                </a:solidFill>
              </a:rPr>
              <a:t>40x² + 18x -2x = 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>
                <a:solidFill>
                  <a:schemeClr val="tx1"/>
                </a:solidFill>
              </a:rPr>
              <a:t>40x² + 16x = 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>
                <a:solidFill>
                  <a:schemeClr val="tx1"/>
                </a:solidFill>
              </a:rPr>
              <a:t>8x(5x + 2) = 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>
                <a:solidFill>
                  <a:schemeClr val="tx1"/>
                </a:solidFill>
              </a:rPr>
              <a:t>8x = 0	v	5x + 2 = 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>
                <a:solidFill>
                  <a:schemeClr val="tx1"/>
                </a:solidFill>
              </a:rPr>
              <a:t>x = 0	v	5x = -2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>
                <a:solidFill>
                  <a:schemeClr val="tx1"/>
                </a:solidFill>
              </a:rPr>
              <a:t>x = 0	v	x = -0,4</a:t>
            </a:r>
          </a:p>
        </p:txBody>
      </p:sp>
    </p:spTree>
    <p:extLst>
      <p:ext uri="{BB962C8B-B14F-4D97-AF65-F5344CB8AC3E}">
        <p14:creationId xmlns:p14="http://schemas.microsoft.com/office/powerpoint/2010/main" val="127513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9E7F2F-414C-4CE2-9D04-F30799694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nl-NL"/>
              <a:t>Alles door elkaar: Verhaaltjessom</a:t>
            </a:r>
            <a:endParaRPr lang="nl-NL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F115C0-7BB8-4FAD-9A1A-91824284C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792" y="1825625"/>
            <a:ext cx="5763654" cy="4351338"/>
          </a:xfrm>
        </p:spPr>
        <p:txBody>
          <a:bodyPr>
            <a:normAutofit/>
          </a:bodyPr>
          <a:lstStyle/>
          <a:p>
            <a:r>
              <a:rPr lang="nl-NL" sz="2000" dirty="0"/>
              <a:t>De draagkabel van de brug hiernaast heeft de vorm van een dalparabool. 		    Hierbij hoort de formule: h = 0,001x² + 7    Met h is de hoogte van de draagkabel. x en h zijn in meters</a:t>
            </a:r>
          </a:p>
          <a:p>
            <a:endParaRPr lang="nl-NL" sz="2000" dirty="0"/>
          </a:p>
          <a:p>
            <a:r>
              <a:rPr lang="nl-NL" sz="2000" dirty="0"/>
              <a:t>Is er in dit verhaal/figuur een snijpunt met de x-as ?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2000" i="1" dirty="0"/>
              <a:t>Nee, want de brug, en dus de draagkabel, liggen een stuk boven de x-as, waardoor er geen snijpunt is.</a:t>
            </a:r>
          </a:p>
          <a:p>
            <a:endParaRPr lang="nl-NL" sz="2000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Wiskundeleraar">
            <a:extLst>
              <a:ext uri="{FF2B5EF4-FFF2-40B4-BE49-F238E27FC236}">
                <a16:creationId xmlns:a16="http://schemas.microsoft.com/office/drawing/2014/main" id="{74AE582D-414E-4685-B442-78443ED90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671" y="2143442"/>
            <a:ext cx="5540999" cy="2551186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111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9E7F2F-414C-4CE2-9D04-F30799694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nl-NL"/>
              <a:t>Alles door elkaar: Verhaaltjessom</a:t>
            </a:r>
            <a:endParaRPr lang="nl-NL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F115C0-7BB8-4FAD-9A1A-91824284C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792" y="1825625"/>
            <a:ext cx="5763654" cy="4351338"/>
          </a:xfrm>
        </p:spPr>
        <p:txBody>
          <a:bodyPr>
            <a:normAutofit/>
          </a:bodyPr>
          <a:lstStyle/>
          <a:p>
            <a:r>
              <a:rPr lang="nl-NL" sz="2000" dirty="0"/>
              <a:t>De draagkabel van de brug hiernaast heeft de vorm van een dalparabool. 		    Hierbij hoort de formule: h = 0,001x² + 7    Met h is de hoogte van de draagkabel. x en h zijn in meters</a:t>
            </a:r>
          </a:p>
          <a:p>
            <a:endParaRPr lang="nl-NL" sz="2000" dirty="0"/>
          </a:p>
          <a:p>
            <a:r>
              <a:rPr lang="nl-NL" sz="2000" dirty="0"/>
              <a:t>Hoe hoogt hangt de brug boven het water ?</a:t>
            </a:r>
          </a:p>
          <a:p>
            <a:pPr marL="0" indent="0">
              <a:buNone/>
            </a:pPr>
            <a:r>
              <a:rPr lang="nl-NL" sz="2000" dirty="0"/>
              <a:t>&gt;&gt;Snijpunt met de y-as</a:t>
            </a:r>
          </a:p>
          <a:p>
            <a:pPr marL="0" indent="0">
              <a:buNone/>
            </a:pPr>
            <a:r>
              <a:rPr lang="nl-NL" sz="2000" i="1" dirty="0"/>
              <a:t>h = 0,001x² + 7</a:t>
            </a:r>
          </a:p>
          <a:p>
            <a:pPr marL="0" indent="0">
              <a:buNone/>
            </a:pPr>
            <a:r>
              <a:rPr lang="nl-NL" sz="2000" i="1" dirty="0"/>
              <a:t>h = 0,001*0</a:t>
            </a:r>
            <a:r>
              <a:rPr lang="nl-NL" sz="2000" i="1" dirty="0">
                <a:latin typeface="Century Gothic" panose="020B0502020202020204" pitchFamily="34" charset="0"/>
              </a:rPr>
              <a:t>² + 7 = 7m</a:t>
            </a:r>
            <a:endParaRPr lang="nl-NL" sz="2000" i="1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endParaRPr lang="nl-NL" sz="2000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Wiskundeleraar">
            <a:extLst>
              <a:ext uri="{FF2B5EF4-FFF2-40B4-BE49-F238E27FC236}">
                <a16:creationId xmlns:a16="http://schemas.microsoft.com/office/drawing/2014/main" id="{74AE582D-414E-4685-B442-78443ED90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671" y="2143442"/>
            <a:ext cx="5540999" cy="2551186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933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9E7F2F-414C-4CE2-9D04-F30799694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nl-NL"/>
              <a:t>Alles door elkaar: Verhaaltjessom</a:t>
            </a:r>
            <a:endParaRPr lang="nl-NL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F115C0-7BB8-4FAD-9A1A-91824284C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792" y="1825625"/>
            <a:ext cx="5763654" cy="4351338"/>
          </a:xfrm>
        </p:spPr>
        <p:txBody>
          <a:bodyPr>
            <a:normAutofit/>
          </a:bodyPr>
          <a:lstStyle/>
          <a:p>
            <a:r>
              <a:rPr lang="nl-NL" sz="2000" dirty="0"/>
              <a:t>Formule van de draagkabel: h = 0,001x² + 7</a:t>
            </a:r>
          </a:p>
          <a:p>
            <a:endParaRPr lang="nl-NL" sz="2000" dirty="0"/>
          </a:p>
          <a:p>
            <a:r>
              <a:rPr lang="nl-NL" sz="2000" dirty="0"/>
              <a:t>Hoelang zijn de pylonen (=witte palen) ?</a:t>
            </a:r>
          </a:p>
          <a:p>
            <a:pPr marL="0" indent="0">
              <a:buNone/>
            </a:pPr>
            <a:r>
              <a:rPr lang="nl-NL" sz="2000" i="1" dirty="0"/>
              <a:t>De pylonen staan bij x = 50 &amp; x = -50</a:t>
            </a:r>
          </a:p>
          <a:p>
            <a:pPr marL="0" indent="0">
              <a:buNone/>
            </a:pPr>
            <a:r>
              <a:rPr lang="nl-NL" sz="2000" i="1" dirty="0"/>
              <a:t>h = 0,001x² + 7</a:t>
            </a:r>
          </a:p>
          <a:p>
            <a:pPr marL="0" indent="0">
              <a:buNone/>
            </a:pPr>
            <a:r>
              <a:rPr lang="nl-NL" sz="2000" i="1" dirty="0"/>
              <a:t>h = 0,001*50² + 7 = 9,5m</a:t>
            </a:r>
          </a:p>
          <a:p>
            <a:pPr marL="0" indent="0">
              <a:buNone/>
            </a:pPr>
            <a:r>
              <a:rPr lang="nl-NL" sz="2000" i="1" dirty="0"/>
              <a:t>h = 0,001*(-50)² + 7 = 9,5m</a:t>
            </a:r>
          </a:p>
          <a:p>
            <a:pPr marL="0" indent="0">
              <a:buNone/>
            </a:pPr>
            <a:r>
              <a:rPr lang="nl-NL" sz="2000" i="1" dirty="0"/>
              <a:t>Dus de pylonen zijn 9.5m lang</a:t>
            </a:r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Wiskundeleraar">
            <a:extLst>
              <a:ext uri="{FF2B5EF4-FFF2-40B4-BE49-F238E27FC236}">
                <a16:creationId xmlns:a16="http://schemas.microsoft.com/office/drawing/2014/main" id="{74AE582D-414E-4685-B442-78443ED90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671" y="2143442"/>
            <a:ext cx="5540999" cy="2551186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582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9E7F2F-414C-4CE2-9D04-F30799694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nl-NL"/>
              <a:t>Alles door elkaar: Verhaaltjessom</a:t>
            </a:r>
            <a:endParaRPr lang="nl-NL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F115C0-7BB8-4FAD-9A1A-91824284C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792" y="1825625"/>
            <a:ext cx="5763654" cy="4351338"/>
          </a:xfrm>
        </p:spPr>
        <p:txBody>
          <a:bodyPr>
            <a:normAutofit/>
          </a:bodyPr>
          <a:lstStyle/>
          <a:p>
            <a:r>
              <a:rPr lang="nl-NL" sz="2000" dirty="0"/>
              <a:t>Formule van de draagkabel: h = 0,001x² + 7</a:t>
            </a:r>
          </a:p>
          <a:p>
            <a:endParaRPr lang="nl-NL" sz="2000" dirty="0"/>
          </a:p>
          <a:p>
            <a:r>
              <a:rPr lang="nl-NL" sz="2000" dirty="0"/>
              <a:t>Als PQ 45m lang is, op welke hoogte hangt PQ dan ?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i="1" dirty="0"/>
              <a:t>Als PQ 45m lang is, dan is het van P tot de </a:t>
            </a:r>
            <a:r>
              <a:rPr lang="nl-NL" sz="2000" i="1" dirty="0" err="1"/>
              <a:t>h-as</a:t>
            </a:r>
            <a:r>
              <a:rPr lang="nl-NL" sz="2000" i="1" dirty="0"/>
              <a:t> 45 : 2 = 22,5m. </a:t>
            </a:r>
          </a:p>
          <a:p>
            <a:pPr marL="0" indent="0">
              <a:buNone/>
            </a:pPr>
            <a:r>
              <a:rPr lang="nl-NL" sz="2000" i="1" dirty="0"/>
              <a:t>P ligt op x = -22,5 &amp; Q ligt op x = 22,5</a:t>
            </a:r>
          </a:p>
          <a:p>
            <a:pPr marL="0" indent="0">
              <a:buNone/>
            </a:pPr>
            <a:r>
              <a:rPr lang="nl-NL" sz="2000" i="1" dirty="0"/>
              <a:t>h = 0,001x² + 7</a:t>
            </a:r>
          </a:p>
          <a:p>
            <a:pPr marL="0" indent="0">
              <a:buNone/>
            </a:pPr>
            <a:r>
              <a:rPr lang="nl-NL" sz="2000" i="1" dirty="0"/>
              <a:t>h = 0,001 * 22,5² + 7 = 7,5m</a:t>
            </a:r>
          </a:p>
          <a:p>
            <a:pPr marL="0" indent="0">
              <a:buNone/>
            </a:pPr>
            <a:r>
              <a:rPr lang="nl-NL" sz="2000" i="1" dirty="0"/>
              <a:t>Dus PQ hangt op 7,5m hoogte.</a:t>
            </a:r>
          </a:p>
          <a:p>
            <a:pPr marL="0" indent="0">
              <a:buNone/>
            </a:pPr>
            <a:endParaRPr lang="nl-NL" sz="2000" i="1" dirty="0"/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Wiskundeleraar">
            <a:extLst>
              <a:ext uri="{FF2B5EF4-FFF2-40B4-BE49-F238E27FC236}">
                <a16:creationId xmlns:a16="http://schemas.microsoft.com/office/drawing/2014/main" id="{74AE582D-414E-4685-B442-78443ED90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671" y="2143442"/>
            <a:ext cx="5540999" cy="2551186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5912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64B9C-109E-4174-A37F-81C6DBE46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CA4354-1520-40A6-982F-C555ABFA5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Paragraaf 11.6</a:t>
            </a:r>
          </a:p>
          <a:p>
            <a:pPr marL="0" indent="0">
              <a:buNone/>
            </a:pPr>
            <a:r>
              <a:rPr lang="nl-NL" dirty="0"/>
              <a:t>Maken: </a:t>
            </a:r>
            <a:r>
              <a:rPr lang="nl-NL" i="1" u="sng" dirty="0"/>
              <a:t>47, 49, 50, 51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751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3BC7FE-D636-4B44-8230-4466236B1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00A684-B4A5-47ED-9D1C-77184669D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Snijpunten met de x-as</a:t>
            </a:r>
          </a:p>
          <a:p>
            <a:r>
              <a:rPr lang="nl-NL" dirty="0"/>
              <a:t>Snijpunten met de y-as</a:t>
            </a:r>
          </a:p>
          <a:p>
            <a:r>
              <a:rPr lang="nl-NL" dirty="0"/>
              <a:t>Begrippen</a:t>
            </a:r>
          </a:p>
          <a:p>
            <a:r>
              <a:rPr lang="nl-NL" dirty="0"/>
              <a:t>Alles door elkaar</a:t>
            </a:r>
          </a:p>
          <a:p>
            <a:r>
              <a:rPr lang="nl-NL" dirty="0"/>
              <a:t>Huiswerk</a:t>
            </a:r>
          </a:p>
        </p:txBody>
      </p:sp>
    </p:spTree>
    <p:extLst>
      <p:ext uri="{BB962C8B-B14F-4D97-AF65-F5344CB8AC3E}">
        <p14:creationId xmlns:p14="http://schemas.microsoft.com/office/powerpoint/2010/main" val="71427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A7925-9C4D-4604-BC80-76B85FC1D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Toets Hoofdstuk 11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E69E7E-3EFE-416C-BC8B-06EA866AB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Toets 1: 22 juni		‘Kale opgaven’</a:t>
            </a:r>
          </a:p>
          <a:p>
            <a:r>
              <a:rPr lang="nl-NL" dirty="0"/>
              <a:t>Toets 2: 29 juni		Verhaaltjessommen</a:t>
            </a:r>
          </a:p>
          <a:p>
            <a:endParaRPr lang="nl-NL" dirty="0"/>
          </a:p>
          <a:p>
            <a:r>
              <a:rPr lang="nl-NL" dirty="0"/>
              <a:t>Let op! </a:t>
            </a:r>
            <a:r>
              <a:rPr lang="nl-NL"/>
              <a:t>De les start om 9.30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8292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F7A6F-DC32-48B2-8BC1-45656ADD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Snijpunten met de x-as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B031CC-D3F9-4E58-9C4B-05C00DF89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Vind de coördinaten van de snijpunten met de x-as</a:t>
            </a:r>
          </a:p>
          <a:p>
            <a:pPr marL="514350" indent="-514350">
              <a:buAutoNum type="alphaLcPeriod"/>
            </a:pPr>
            <a:r>
              <a:rPr lang="nl-NL" dirty="0"/>
              <a:t>y = 12x² - 18x</a:t>
            </a:r>
          </a:p>
          <a:p>
            <a:pPr marL="514350" indent="-514350">
              <a:buAutoNum type="alphaLcPeriod"/>
            </a:pPr>
            <a:r>
              <a:rPr lang="nl-NL" dirty="0"/>
              <a:t>y = 60 + x² + 17x</a:t>
            </a:r>
          </a:p>
        </p:txBody>
      </p:sp>
    </p:spTree>
    <p:extLst>
      <p:ext uri="{BB962C8B-B14F-4D97-AF65-F5344CB8AC3E}">
        <p14:creationId xmlns:p14="http://schemas.microsoft.com/office/powerpoint/2010/main" val="337510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F7A6F-DC32-48B2-8BC1-45656ADD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Snijpunten met de x-as</a:t>
            </a:r>
            <a:br>
              <a:rPr lang="nl-NL" dirty="0"/>
            </a:br>
            <a:r>
              <a:rPr lang="nl-NL" sz="2400" dirty="0"/>
              <a:t>Vind de coördinaten van de snijpunten met de x-as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B031CC-D3F9-4E58-9C4B-05C00DF89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74635" cy="3859742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nl-NL" sz="2000" dirty="0"/>
              <a:t>y = 12x² - 18x</a:t>
            </a:r>
          </a:p>
          <a:p>
            <a:pPr marL="0" indent="0">
              <a:buNone/>
            </a:pPr>
            <a:r>
              <a:rPr lang="nl-NL" sz="2000" dirty="0"/>
              <a:t>Snijpunt met de x-as: y-coördinaat = 0</a:t>
            </a:r>
          </a:p>
          <a:p>
            <a:pPr marL="0" indent="0">
              <a:buNone/>
            </a:pPr>
            <a:r>
              <a:rPr lang="nl-NL" sz="2000" dirty="0"/>
              <a:t>12x² - 18x = 0</a:t>
            </a:r>
          </a:p>
          <a:p>
            <a:pPr marL="0" indent="0">
              <a:buNone/>
            </a:pPr>
            <a:r>
              <a:rPr lang="nl-NL" sz="2000" dirty="0"/>
              <a:t>6x(2x – 3) = 0</a:t>
            </a:r>
          </a:p>
          <a:p>
            <a:pPr marL="0" indent="0">
              <a:buNone/>
            </a:pPr>
            <a:r>
              <a:rPr lang="nl-NL" sz="2000" dirty="0"/>
              <a:t>6x = 0	v   2x – 3 = 0</a:t>
            </a:r>
          </a:p>
          <a:p>
            <a:pPr marL="0" indent="0">
              <a:buNone/>
            </a:pPr>
            <a:r>
              <a:rPr lang="nl-NL" sz="2000" dirty="0"/>
              <a:t>x = 0	v   2x = 3</a:t>
            </a:r>
          </a:p>
          <a:p>
            <a:pPr marL="0" indent="0">
              <a:buNone/>
            </a:pPr>
            <a:r>
              <a:rPr lang="nl-NL" sz="2000" dirty="0"/>
              <a:t>x = 0	v    x = 1,5</a:t>
            </a:r>
          </a:p>
          <a:p>
            <a:pPr marL="0" indent="0">
              <a:buNone/>
            </a:pPr>
            <a:r>
              <a:rPr lang="nl-NL" sz="2000" dirty="0"/>
              <a:t>(0,0) &amp; (1,5;0)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6BF9EDA-9E50-417E-8F49-F23F86CB274D}"/>
              </a:ext>
            </a:extLst>
          </p:cNvPr>
          <p:cNvSpPr txBox="1"/>
          <p:nvPr/>
        </p:nvSpPr>
        <p:spPr>
          <a:xfrm>
            <a:off x="6268278" y="1825625"/>
            <a:ext cx="4850296" cy="361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/>
              <a:t>b.  y = 60 + x² + 17x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/>
              <a:t>Snijpunt met de x-as: y-coördinaat = 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/>
              <a:t>60 + x² + 17x = 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/>
              <a:t>Product: 60	Som: 17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/>
              <a:t>12*5=60	12+5=17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/>
              <a:t>(x + 12)(x + 5) = 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/>
              <a:t>x + 12 = 0	v	x + 5 = 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/>
              <a:t>x = -12		v	x = -5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000" dirty="0"/>
              <a:t>(-12,0) &amp; (-5,0)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9934C45-B411-4995-A667-2DE7646A092B}"/>
              </a:ext>
            </a:extLst>
          </p:cNvPr>
          <p:cNvSpPr txBox="1"/>
          <p:nvPr/>
        </p:nvSpPr>
        <p:spPr>
          <a:xfrm>
            <a:off x="2557670" y="5781402"/>
            <a:ext cx="7845286" cy="46166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nl-NL" sz="2400" dirty="0"/>
              <a:t>Als een punt op de x-as ligt, is het y-coördinaat </a:t>
            </a:r>
            <a:r>
              <a:rPr lang="nl-NL" sz="2400" b="1" dirty="0"/>
              <a:t>altijd</a:t>
            </a:r>
            <a:r>
              <a:rPr lang="nl-NL" sz="2400" dirty="0"/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68748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5E46ED-377B-4FFD-BA32-EC42537E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Snijpunt met de y-as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3C9849-1C4E-4222-B3F2-B30934C10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een punt op de y-as ligt, is het x-coördinaat altijd 0</a:t>
            </a:r>
          </a:p>
          <a:p>
            <a:pPr marL="0" indent="0">
              <a:buNone/>
            </a:pPr>
            <a:r>
              <a:rPr lang="nl-NL" dirty="0"/>
              <a:t>y = -9x² + 0,5x – 100</a:t>
            </a:r>
          </a:p>
          <a:p>
            <a:pPr marL="0" indent="0">
              <a:buNone/>
            </a:pPr>
            <a:r>
              <a:rPr lang="nl-NL" dirty="0"/>
              <a:t>x = 0</a:t>
            </a:r>
          </a:p>
          <a:p>
            <a:pPr marL="0" indent="0">
              <a:buNone/>
            </a:pPr>
            <a:r>
              <a:rPr lang="nl-NL" dirty="0"/>
              <a:t>&gt;&gt; y = -9 </a:t>
            </a:r>
            <a:r>
              <a:rPr lang="nl-NL" dirty="0">
                <a:latin typeface="Century Gothic" panose="020B0502020202020204" pitchFamily="34" charset="0"/>
              </a:rPr>
              <a:t>● 0² + 0,5 ● 0 – 100 = -100</a:t>
            </a:r>
          </a:p>
          <a:p>
            <a:pPr marL="0" indent="0">
              <a:buNone/>
            </a:pPr>
            <a:r>
              <a:rPr lang="nl-NL" dirty="0">
                <a:latin typeface="Century Gothic" panose="020B0502020202020204" pitchFamily="34" charset="0"/>
              </a:rPr>
              <a:t>Snijpunt met de y-as : (0,-100)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967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D69C85-B1BE-4E84-BCD7-712171AFD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Begrippen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7B03EB-E145-45C8-84A3-A6C004D08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28"/>
            <a:ext cx="4091609" cy="4106541"/>
          </a:xfrm>
        </p:spPr>
        <p:txBody>
          <a:bodyPr>
            <a:normAutofit/>
          </a:bodyPr>
          <a:lstStyle/>
          <a:p>
            <a:r>
              <a:rPr lang="nl-NL" sz="2000" dirty="0"/>
              <a:t>Termen</a:t>
            </a:r>
          </a:p>
          <a:p>
            <a:r>
              <a:rPr lang="nl-NL" sz="2000" dirty="0"/>
              <a:t>Gelijksoortige termen</a:t>
            </a:r>
          </a:p>
          <a:p>
            <a:r>
              <a:rPr lang="nl-NL" sz="2000" dirty="0"/>
              <a:t>Gelijksoortige machten</a:t>
            </a:r>
          </a:p>
          <a:p>
            <a:r>
              <a:rPr lang="nl-NL" sz="2000" dirty="0"/>
              <a:t>Factoren</a:t>
            </a:r>
          </a:p>
          <a:p>
            <a:r>
              <a:rPr lang="nl-NL" sz="2000" dirty="0"/>
              <a:t>Product</a:t>
            </a:r>
          </a:p>
          <a:p>
            <a:r>
              <a:rPr lang="nl-NL" sz="2000" dirty="0"/>
              <a:t>Som</a:t>
            </a:r>
          </a:p>
          <a:p>
            <a:r>
              <a:rPr lang="nl-NL" sz="2000" dirty="0"/>
              <a:t>Ontbinden in factoren</a:t>
            </a:r>
          </a:p>
          <a:p>
            <a:r>
              <a:rPr lang="nl-NL" sz="2000" dirty="0"/>
              <a:t>Priemgetallen</a:t>
            </a:r>
          </a:p>
          <a:p>
            <a:r>
              <a:rPr lang="nl-NL" sz="2000" dirty="0"/>
              <a:t>Product-som-methode</a:t>
            </a:r>
          </a:p>
          <a:p>
            <a:endParaRPr lang="nl-NL" sz="2000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0A3A95E-8619-4FC2-A603-FF6004C9A30C}"/>
              </a:ext>
            </a:extLst>
          </p:cNvPr>
          <p:cNvSpPr txBox="1">
            <a:spLocks/>
          </p:cNvSpPr>
          <p:nvPr/>
        </p:nvSpPr>
        <p:spPr>
          <a:xfrm>
            <a:off x="4949688" y="1499127"/>
            <a:ext cx="6404112" cy="4106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/>
              <a:t>De ‘onderdeeltjes’ van een plus/min som</a:t>
            </a:r>
          </a:p>
          <a:p>
            <a:r>
              <a:rPr lang="nl-NL" sz="2000" dirty="0"/>
              <a:t>Getallen die dezelfde letter hebben</a:t>
            </a:r>
          </a:p>
          <a:p>
            <a:r>
              <a:rPr lang="nl-NL" sz="2000" dirty="0"/>
              <a:t>Getallen/Letters met dezelfde macht</a:t>
            </a:r>
          </a:p>
          <a:p>
            <a:r>
              <a:rPr lang="nl-NL" sz="2000" dirty="0"/>
              <a:t>Termen die met elkaar worden vermenigvuldigd</a:t>
            </a:r>
          </a:p>
          <a:p>
            <a:r>
              <a:rPr lang="nl-NL" sz="2000" dirty="0"/>
              <a:t>Vermenigvuldiging</a:t>
            </a:r>
          </a:p>
          <a:p>
            <a:r>
              <a:rPr lang="nl-NL" sz="2000" dirty="0"/>
              <a:t>Optelling</a:t>
            </a:r>
          </a:p>
          <a:p>
            <a:r>
              <a:rPr lang="nl-NL" sz="2000" dirty="0"/>
              <a:t>Van een optelling een vermenigvuldiging maken</a:t>
            </a:r>
          </a:p>
          <a:p>
            <a:r>
              <a:rPr lang="nl-NL" sz="2000" dirty="0"/>
              <a:t>Getallen die je alleen door zichzelf en 1 kan delen</a:t>
            </a:r>
          </a:p>
          <a:p>
            <a:r>
              <a:rPr lang="nl-NL" sz="2000" dirty="0"/>
              <a:t>Methode om dubbele haakjes te maken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35756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E7F2F-414C-4CE2-9D04-F30799694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Alles door elkaar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F115C0-7BB8-4FAD-9A1A-91824284C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Los de vergelijking op</a:t>
            </a:r>
          </a:p>
          <a:p>
            <a:pPr marL="0" indent="0">
              <a:buNone/>
            </a:pPr>
            <a:r>
              <a:rPr lang="nl-NL" dirty="0"/>
              <a:t>a. 	x² - 144 = 0 </a:t>
            </a:r>
          </a:p>
          <a:p>
            <a:pPr marL="0" indent="0">
              <a:buNone/>
            </a:pPr>
            <a:r>
              <a:rPr lang="nl-NL" dirty="0"/>
              <a:t>b.	8x – 20 = -x²</a:t>
            </a:r>
          </a:p>
          <a:p>
            <a:pPr marL="0" indent="0">
              <a:buNone/>
            </a:pPr>
            <a:r>
              <a:rPr lang="nl-NL" dirty="0"/>
              <a:t>c.	40x² + 18x = 2x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035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61FA19-5669-4EB1-A237-0CD8E296D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Alles door elkaar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291817C-8C3C-4AF2-B860-BDFA72A4C2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1312"/>
                <a:ext cx="4568687" cy="1672949"/>
              </a:xfrm>
              <a:ln>
                <a:solidFill>
                  <a:schemeClr val="accent1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sz="2000" dirty="0"/>
                  <a:t>a. x² - 144 = 0 </a:t>
                </a:r>
              </a:p>
              <a:p>
                <a:pPr marL="0" indent="0">
                  <a:buNone/>
                </a:pPr>
                <a:r>
                  <a:rPr lang="nl-NL" sz="2000" dirty="0"/>
                  <a:t>x² = 144</a:t>
                </a:r>
              </a:p>
              <a:p>
                <a:pPr marL="0" indent="0">
                  <a:buNone/>
                </a:pPr>
                <a:r>
                  <a:rPr lang="nl-NL" sz="2000" dirty="0"/>
                  <a:t>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e>
                    </m:rad>
                  </m:oMath>
                </a14:m>
                <a:r>
                  <a:rPr lang="nl-NL" sz="2000" dirty="0"/>
                  <a:t> 	v 	x = 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e>
                    </m:rad>
                  </m:oMath>
                </a14:m>
                <a:endParaRPr lang="nl-NL" sz="2000" dirty="0"/>
              </a:p>
              <a:p>
                <a:pPr marL="0" indent="0">
                  <a:buNone/>
                </a:pPr>
                <a:r>
                  <a:rPr lang="nl-NL" sz="2000" dirty="0"/>
                  <a:t>x = 12	v	x = -12 </a:t>
                </a:r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291817C-8C3C-4AF2-B860-BDFA72A4C2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1312"/>
                <a:ext cx="4568687" cy="1672949"/>
              </a:xfrm>
              <a:blipFill>
                <a:blip r:embed="rId2"/>
                <a:stretch>
                  <a:fillRect l="-1332" t="-2888" b="-180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43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apesVTI">
  <a:themeElements>
    <a:clrScheme name="AnalogousFromDarkSeedLeftStep">
      <a:dk1>
        <a:srgbClr val="000000"/>
      </a:dk1>
      <a:lt1>
        <a:srgbClr val="FFFFFF"/>
      </a:lt1>
      <a:dk2>
        <a:srgbClr val="243041"/>
      </a:dk2>
      <a:lt2>
        <a:srgbClr val="E2E8E3"/>
      </a:lt2>
      <a:accent1>
        <a:srgbClr val="C34DA7"/>
      </a:accent1>
      <a:accent2>
        <a:srgbClr val="9C3BB1"/>
      </a:accent2>
      <a:accent3>
        <a:srgbClr val="7D4DC3"/>
      </a:accent3>
      <a:accent4>
        <a:srgbClr val="5051BA"/>
      </a:accent4>
      <a:accent5>
        <a:srgbClr val="4D7FC3"/>
      </a:accent5>
      <a:accent6>
        <a:srgbClr val="3B9FB1"/>
      </a:accent6>
      <a:hlink>
        <a:srgbClr val="5875C7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1004</Words>
  <Application>Microsoft Office PowerPoint</Application>
  <PresentationFormat>Breedbeeld</PresentationFormat>
  <Paragraphs>138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Arial</vt:lpstr>
      <vt:lpstr>Avenir Next LT Pro</vt:lpstr>
      <vt:lpstr>Calibri</vt:lpstr>
      <vt:lpstr>Cambria Math</vt:lpstr>
      <vt:lpstr>Century Gothic</vt:lpstr>
      <vt:lpstr>Tw Cen MT</vt:lpstr>
      <vt:lpstr>ShapesVTI</vt:lpstr>
      <vt:lpstr>Hoofdstuk 11</vt:lpstr>
      <vt:lpstr>Wat gaan we doen ?</vt:lpstr>
      <vt:lpstr>Toets Hoofdstuk 11</vt:lpstr>
      <vt:lpstr>Snijpunten met de x-as</vt:lpstr>
      <vt:lpstr>Snijpunten met de x-as Vind de coördinaten van de snijpunten met de x-as</vt:lpstr>
      <vt:lpstr>Snijpunt met de y-as</vt:lpstr>
      <vt:lpstr>Begrippen</vt:lpstr>
      <vt:lpstr>Alles door elkaar</vt:lpstr>
      <vt:lpstr>Alles door elkaar</vt:lpstr>
      <vt:lpstr>Alles door elkaar</vt:lpstr>
      <vt:lpstr>Alles door elkaar</vt:lpstr>
      <vt:lpstr>Alles door elkaar: Verhaaltjessom</vt:lpstr>
      <vt:lpstr>Alles door elkaar: Verhaaltjessom</vt:lpstr>
      <vt:lpstr>Alles door elkaar: Verhaaltjessom</vt:lpstr>
      <vt:lpstr>Alles door elkaar: Verhaaltjessom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11</dc:title>
  <dc:creator>Nienke Bos</dc:creator>
  <cp:lastModifiedBy>Nienke Bos</cp:lastModifiedBy>
  <cp:revision>10</cp:revision>
  <dcterms:created xsi:type="dcterms:W3CDTF">2020-06-15T00:19:44Z</dcterms:created>
  <dcterms:modified xsi:type="dcterms:W3CDTF">2020-06-15T09:51:58Z</dcterms:modified>
</cp:coreProperties>
</file>